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  <p:sldMasterId id="2147484443" r:id="rId5"/>
  </p:sldMasterIdLst>
  <p:notesMasterIdLst>
    <p:notesMasterId r:id="rId77"/>
  </p:notesMasterIdLst>
  <p:handoutMasterIdLst>
    <p:handoutMasterId r:id="rId78"/>
  </p:handoutMasterIdLst>
  <p:sldIdLst>
    <p:sldId id="1368" r:id="rId6"/>
    <p:sldId id="1369" r:id="rId7"/>
    <p:sldId id="1379" r:id="rId8"/>
    <p:sldId id="1551" r:id="rId9"/>
    <p:sldId id="1553" r:id="rId10"/>
    <p:sldId id="1563" r:id="rId11"/>
    <p:sldId id="1636" r:id="rId12"/>
    <p:sldId id="1633" r:id="rId13"/>
    <p:sldId id="1564" r:id="rId14"/>
    <p:sldId id="1637" r:id="rId15"/>
    <p:sldId id="1591" r:id="rId16"/>
    <p:sldId id="1565" r:id="rId17"/>
    <p:sldId id="1567" r:id="rId18"/>
    <p:sldId id="1593" r:id="rId19"/>
    <p:sldId id="1594" r:id="rId20"/>
    <p:sldId id="1592" r:id="rId21"/>
    <p:sldId id="1569" r:id="rId22"/>
    <p:sldId id="1570" r:id="rId23"/>
    <p:sldId id="1571" r:id="rId24"/>
    <p:sldId id="1578" r:id="rId25"/>
    <p:sldId id="1596" r:id="rId26"/>
    <p:sldId id="1597" r:id="rId27"/>
    <p:sldId id="1598" r:id="rId28"/>
    <p:sldId id="1638" r:id="rId29"/>
    <p:sldId id="1639" r:id="rId30"/>
    <p:sldId id="1586" r:id="rId31"/>
    <p:sldId id="1614" r:id="rId32"/>
    <p:sldId id="1615" r:id="rId33"/>
    <p:sldId id="1587" r:id="rId34"/>
    <p:sldId id="1616" r:id="rId35"/>
    <p:sldId id="1613" r:id="rId36"/>
    <p:sldId id="1588" r:id="rId37"/>
    <p:sldId id="1589" r:id="rId38"/>
    <p:sldId id="1590" r:id="rId39"/>
    <p:sldId id="1617" r:id="rId40"/>
    <p:sldId id="1585" r:id="rId41"/>
    <p:sldId id="1580" r:id="rId42"/>
    <p:sldId id="1581" r:id="rId43"/>
    <p:sldId id="1618" r:id="rId44"/>
    <p:sldId id="1619" r:id="rId45"/>
    <p:sldId id="1622" r:id="rId46"/>
    <p:sldId id="1620" r:id="rId47"/>
    <p:sldId id="1621" r:id="rId48"/>
    <p:sldId id="1634" r:id="rId49"/>
    <p:sldId id="1582" r:id="rId50"/>
    <p:sldId id="1635" r:id="rId51"/>
    <p:sldId id="1623" r:id="rId52"/>
    <p:sldId id="1624" r:id="rId53"/>
    <p:sldId id="1625" r:id="rId54"/>
    <p:sldId id="1626" r:id="rId55"/>
    <p:sldId id="1628" r:id="rId56"/>
    <p:sldId id="1602" r:id="rId57"/>
    <p:sldId id="1603" r:id="rId58"/>
    <p:sldId id="1604" r:id="rId59"/>
    <p:sldId id="1583" r:id="rId60"/>
    <p:sldId id="1584" r:id="rId61"/>
    <p:sldId id="1599" r:id="rId62"/>
    <p:sldId id="1601" r:id="rId63"/>
    <p:sldId id="1630" r:id="rId64"/>
    <p:sldId id="1605" r:id="rId65"/>
    <p:sldId id="1606" r:id="rId66"/>
    <p:sldId id="1609" r:id="rId67"/>
    <p:sldId id="1610" r:id="rId68"/>
    <p:sldId id="1607" r:id="rId69"/>
    <p:sldId id="1631" r:id="rId70"/>
    <p:sldId id="1629" r:id="rId71"/>
    <p:sldId id="1612" r:id="rId72"/>
    <p:sldId id="1632" r:id="rId73"/>
    <p:sldId id="1611" r:id="rId74"/>
    <p:sldId id="1364" r:id="rId75"/>
    <p:sldId id="1575" r:id="rId76"/>
  </p:sldIdLst>
  <p:sldSz cx="14630400" cy="8229600"/>
  <p:notesSz cx="6858000" cy="9144000"/>
  <p:embeddedFontLst>
    <p:embeddedFont>
      <p:font typeface="Amazon Ember" panose="020B0603020204020204" pitchFamily="34" charset="0"/>
      <p:regular r:id="rId79"/>
      <p:bold r:id="rId80"/>
      <p:italic r:id="rId81"/>
      <p:boldItalic r:id="rId82"/>
    </p:embeddedFont>
    <p:embeddedFont>
      <p:font typeface="Amazon Ember Heavy" panose="020B0603020204020204" pitchFamily="34" charset="0"/>
      <p:bold r:id="rId83"/>
      <p:italic r:id="rId84"/>
      <p:boldItalic r:id="rId85"/>
    </p:embeddedFont>
    <p:embeddedFont>
      <p:font typeface="Amazon Ember Light" panose="020B0403020204020204" pitchFamily="34" charset="0"/>
      <p:regular r:id="rId86"/>
      <p:italic r:id="rId87"/>
    </p:embeddedFont>
    <p:embeddedFont>
      <p:font typeface="Amazon Ember Medium" panose="020B0603020204020204" pitchFamily="34" charset="0"/>
      <p:regular r:id="rId88"/>
      <p:italic r:id="rId89"/>
    </p:embeddedFont>
    <p:embeddedFont>
      <p:font typeface="Arial Black" panose="020B0604020202020204" pitchFamily="34" charset="0"/>
      <p:bold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Lucida Console" panose="020B0609040504020204" pitchFamily="49" charset="0"/>
      <p:regular r:id="rId99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369"/>
            <p14:sldId id="1379"/>
            <p14:sldId id="1551"/>
            <p14:sldId id="1553"/>
            <p14:sldId id="1563"/>
            <p14:sldId id="1636"/>
            <p14:sldId id="1633"/>
            <p14:sldId id="1564"/>
            <p14:sldId id="1637"/>
            <p14:sldId id="1591"/>
            <p14:sldId id="1565"/>
            <p14:sldId id="1567"/>
            <p14:sldId id="1593"/>
            <p14:sldId id="1594"/>
            <p14:sldId id="1592"/>
            <p14:sldId id="1569"/>
            <p14:sldId id="1570"/>
            <p14:sldId id="1571"/>
            <p14:sldId id="1578"/>
            <p14:sldId id="1596"/>
            <p14:sldId id="1597"/>
            <p14:sldId id="1598"/>
            <p14:sldId id="1638"/>
            <p14:sldId id="1639"/>
            <p14:sldId id="1586"/>
            <p14:sldId id="1614"/>
            <p14:sldId id="1615"/>
            <p14:sldId id="1587"/>
            <p14:sldId id="1616"/>
            <p14:sldId id="1613"/>
            <p14:sldId id="1588"/>
            <p14:sldId id="1589"/>
            <p14:sldId id="1590"/>
            <p14:sldId id="1617"/>
            <p14:sldId id="1585"/>
            <p14:sldId id="1580"/>
            <p14:sldId id="1581"/>
            <p14:sldId id="1618"/>
            <p14:sldId id="1619"/>
            <p14:sldId id="1622"/>
            <p14:sldId id="1620"/>
            <p14:sldId id="1621"/>
            <p14:sldId id="1634"/>
            <p14:sldId id="1582"/>
            <p14:sldId id="1635"/>
            <p14:sldId id="1623"/>
            <p14:sldId id="1624"/>
            <p14:sldId id="1625"/>
            <p14:sldId id="1626"/>
            <p14:sldId id="1628"/>
            <p14:sldId id="1602"/>
            <p14:sldId id="1603"/>
            <p14:sldId id="1604"/>
            <p14:sldId id="1583"/>
            <p14:sldId id="1584"/>
            <p14:sldId id="1599"/>
            <p14:sldId id="1601"/>
            <p14:sldId id="1630"/>
            <p14:sldId id="1605"/>
            <p14:sldId id="1606"/>
            <p14:sldId id="1609"/>
            <p14:sldId id="1610"/>
            <p14:sldId id="1607"/>
            <p14:sldId id="1631"/>
            <p14:sldId id="1629"/>
            <p14:sldId id="1612"/>
            <p14:sldId id="1632"/>
            <p14:sldId id="1611"/>
            <p14:sldId id="1364"/>
            <p14:sldId id="1575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D"/>
    <a:srgbClr val="FFB502"/>
    <a:srgbClr val="00A8F9"/>
    <a:srgbClr val="527FFF"/>
    <a:srgbClr val="FFFFFF"/>
    <a:srgbClr val="002B47"/>
    <a:srgbClr val="004673"/>
    <a:srgbClr val="C57E2E"/>
    <a:srgbClr val="0090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3" autoAdjust="0"/>
    <p:restoredTop sz="86390" autoAdjust="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font" Target="fonts/font21.fntdata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19.fntdata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9.fntdata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notesMaster" Target="notesMasters/notesMaster1.xml"/><Relationship Id="rId100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5.fntdata"/><Relationship Id="rId98" Type="http://schemas.openxmlformats.org/officeDocument/2006/relationships/font" Target="fonts/font20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3/25/20 4:12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6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71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7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5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1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53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15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60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19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2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FA0764-3C38-4ED8-A054-6845B27C339A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70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7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18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93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58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16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87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9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672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979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1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85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41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990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33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59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077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0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71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4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6B997DA-07C7-4326-8817-960287A243E9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148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450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21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86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7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664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91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796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02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401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3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6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698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156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677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3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226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475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487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978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883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80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31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412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363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37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202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481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2803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986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77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84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34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64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42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6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411435"/>
            <a:ext cx="13775194" cy="1098973"/>
          </a:xfrm>
        </p:spPr>
        <p:txBody>
          <a:bodyPr lIns="0" tIns="0"/>
          <a:lstStyle>
            <a:lvl1pPr>
              <a:defRPr b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28880" y="3704938"/>
            <a:ext cx="4706621" cy="12799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 i="0" baseline="0">
                <a:solidFill>
                  <a:srgbClr val="E6E7E8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258759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599123"/>
            <a:ext cx="13775194" cy="1098973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8880" y="3892627"/>
            <a:ext cx="4706621" cy="38906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04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80" y="1282762"/>
            <a:ext cx="13775194" cy="569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0664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79" y="1593337"/>
            <a:ext cx="6739531" cy="5370170"/>
          </a:xfrm>
        </p:spPr>
        <p:txBody>
          <a:bodyPr>
            <a:norm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593337"/>
            <a:ext cx="6766954" cy="5370170"/>
          </a:xfrm>
        </p:spPr>
        <p:txBody>
          <a:bodyPr>
            <a:no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309539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306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80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105707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9762109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69701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58494" y="1612763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28880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105707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9762109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71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359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80000" y="1623060"/>
            <a:ext cx="9124074" cy="583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28880" y="1623062"/>
            <a:ext cx="4435219" cy="770184"/>
          </a:xfrm>
        </p:spPr>
        <p:txBody>
          <a:bodyPr>
            <a:normAutofit/>
          </a:bodyPr>
          <a:lstStyle>
            <a:lvl1pPr marL="0" indent="0">
              <a:buNone/>
              <a:defRPr sz="2560"/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9263" y="2539999"/>
            <a:ext cx="4434838" cy="4921954"/>
          </a:xfrm>
        </p:spPr>
        <p:txBody>
          <a:bodyPr>
            <a:normAutofit/>
          </a:bodyPr>
          <a:lstStyle>
            <a:lvl1pPr>
              <a:defRPr sz="2240"/>
            </a:lvl1pPr>
            <a:lvl2pPr>
              <a:defRPr sz="1920"/>
            </a:lvl2pPr>
            <a:lvl3pPr>
              <a:defRPr sz="1760"/>
            </a:lvl3pPr>
            <a:lvl4pPr>
              <a:defRPr sz="1680"/>
            </a:lvl4pPr>
            <a:lvl5pPr>
              <a:defRPr sz="168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60768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99" y="1484769"/>
            <a:ext cx="2274214" cy="8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02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63185-DD8E-B741-85A7-BD618CB4879D}"/>
              </a:ext>
            </a:extLst>
          </p:cNvPr>
          <p:cNvSpPr txBox="1"/>
          <p:nvPr userDrawn="1"/>
        </p:nvSpPr>
        <p:spPr>
          <a:xfrm>
            <a:off x="1656594" y="3260794"/>
            <a:ext cx="6569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Amplify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46FAD-72F0-3343-97A8-67E52BADD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639" y="2334126"/>
            <a:ext cx="4300101" cy="2961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ECA6F-193F-B749-B6B6-78EB35A8D4F6}"/>
              </a:ext>
            </a:extLst>
          </p:cNvPr>
          <p:cNvSpPr txBox="1"/>
          <p:nvPr userDrawn="1"/>
        </p:nvSpPr>
        <p:spPr>
          <a:xfrm>
            <a:off x="1656594" y="4273216"/>
            <a:ext cx="6148137" cy="74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B50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foundation for your cloud-powered mobile &amp; web apps</a:t>
            </a:r>
          </a:p>
        </p:txBody>
      </p:sp>
    </p:spTree>
    <p:extLst>
      <p:ext uri="{BB962C8B-B14F-4D97-AF65-F5344CB8AC3E}">
        <p14:creationId xmlns:p14="http://schemas.microsoft.com/office/powerpoint/2010/main" val="6865637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603242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4CA31-A7B2-8645-A19A-248B693489C5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3246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75528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395748"/>
      </p:ext>
    </p:extLst>
  </p:cSld>
  <p:clrMapOvr>
    <a:masterClrMapping/>
  </p:clrMapOvr>
  <p:transition>
    <p:fade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_1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086334-DAA2-314D-956D-EE434741E146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51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730D0B-E5F5-3B43-9B95-156D7BC69103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7076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accent6"/>
                </a:solidFill>
              </a:rPr>
              <a:t>Thank you!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A61FD-F6AF-514F-961C-7B7431EFE8CC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678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880" y="183789"/>
            <a:ext cx="13775194" cy="1098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880" y="1572405"/>
            <a:ext cx="13775194" cy="569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</p:sldLayoutIdLst>
  <p:transition>
    <p:fade/>
  </p:transition>
  <p:hf hdr="0" dt="0"/>
  <p:txStyles>
    <p:titleStyle>
      <a:lvl1pPr algn="l" defTabSz="731520" rtl="0" eaLnBrk="1" latinLnBrk="0" hangingPunct="1">
        <a:spcBef>
          <a:spcPct val="0"/>
        </a:spcBef>
        <a:buNone/>
        <a:defRPr sz="3840" b="0" i="0" kern="1200">
          <a:solidFill>
            <a:schemeClr val="bg1"/>
          </a:solidFill>
          <a:latin typeface="Amazon Ember Medium" panose="020B0603020204020204" pitchFamily="34" charset="0"/>
          <a:ea typeface="Amazon Ember Medium" panose="020B0603020204020204" pitchFamily="34" charset="0"/>
          <a:cs typeface="Amazon Ember Medium" panose="020B0603020204020204" pitchFamily="34" charset="0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288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256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24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192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2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35000"/>
            <a:ext cx="13982827" cy="1079598"/>
          </a:xfrm>
        </p:spPr>
        <p:txBody>
          <a:bodyPr>
            <a:normAutofit fontScale="90000"/>
          </a:bodyPr>
          <a:lstStyle/>
          <a:p>
            <a:r>
              <a:rPr lang="en-US" dirty="0"/>
              <a:t>AWS Amplify Framework</a:t>
            </a:r>
            <a:br>
              <a:rPr lang="en-US" dirty="0"/>
            </a:br>
            <a:r>
              <a:rPr lang="en-US" dirty="0"/>
              <a:t>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714598"/>
            <a:ext cx="4779618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err="1">
                <a:solidFill>
                  <a:schemeClr val="accent6"/>
                </a:solidFill>
              </a:rPr>
              <a:t>withAuthenticator</a:t>
            </a:r>
            <a:endParaRPr lang="en-US" sz="3200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6D67E-CEA5-C141-B91E-81B630C7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06" y="280118"/>
            <a:ext cx="3890662" cy="76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20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Framework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err="1">
                <a:solidFill>
                  <a:schemeClr val="accent6"/>
                </a:solidFill>
              </a:rPr>
              <a:t>withAuthenticator</a:t>
            </a:r>
            <a:r>
              <a:rPr lang="en-US" sz="3200" dirty="0">
                <a:solidFill>
                  <a:schemeClr val="accent6"/>
                </a:solidFill>
              </a:rPr>
              <a:t> - Customization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289-A933-874C-8C6C-6586F3E6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631" y="1841466"/>
            <a:ext cx="8281138" cy="59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879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957459"/>
          </a:xfrm>
        </p:spPr>
        <p:txBody>
          <a:bodyPr/>
          <a:lstStyle/>
          <a:p>
            <a:r>
              <a:rPr lang="en-US" dirty="0"/>
              <a:t>Authentication Overview &amp; Options</a:t>
            </a:r>
          </a:p>
        </p:txBody>
      </p:sp>
    </p:spTree>
    <p:extLst>
      <p:ext uri="{BB962C8B-B14F-4D97-AF65-F5344CB8AC3E}">
        <p14:creationId xmlns:p14="http://schemas.microsoft.com/office/powerpoint/2010/main" val="34307580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993605" y="3810806"/>
            <a:ext cx="1064318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Authentication vs Authorization</a:t>
            </a:r>
          </a:p>
        </p:txBody>
      </p:sp>
    </p:spTree>
    <p:extLst>
      <p:ext uri="{BB962C8B-B14F-4D97-AF65-F5344CB8AC3E}">
        <p14:creationId xmlns:p14="http://schemas.microsoft.com/office/powerpoint/2010/main" val="3031981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440712" y="3071437"/>
            <a:ext cx="1064318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Authentication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A31A0-8AB0-8A4D-A0A1-D409882823DE}"/>
              </a:ext>
            </a:extLst>
          </p:cNvPr>
          <p:cNvSpPr txBox="1"/>
          <p:nvPr/>
        </p:nvSpPr>
        <p:spPr>
          <a:xfrm>
            <a:off x="1440712" y="4046567"/>
            <a:ext cx="1064318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The process of verifying a user’s identity.</a:t>
            </a:r>
          </a:p>
        </p:txBody>
      </p:sp>
    </p:spTree>
    <p:extLst>
      <p:ext uri="{BB962C8B-B14F-4D97-AF65-F5344CB8AC3E}">
        <p14:creationId xmlns:p14="http://schemas.microsoft.com/office/powerpoint/2010/main" val="40154081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440712" y="3071437"/>
            <a:ext cx="1064318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Authorization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A31A0-8AB0-8A4D-A0A1-D409882823DE}"/>
              </a:ext>
            </a:extLst>
          </p:cNvPr>
          <p:cNvSpPr txBox="1"/>
          <p:nvPr/>
        </p:nvSpPr>
        <p:spPr>
          <a:xfrm>
            <a:off x="1440712" y="4046567"/>
            <a:ext cx="10643189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The process of granting users access to specific resources after they have been authenticate.</a:t>
            </a:r>
          </a:p>
        </p:txBody>
      </p:sp>
    </p:spTree>
    <p:extLst>
      <p:ext uri="{BB962C8B-B14F-4D97-AF65-F5344CB8AC3E}">
        <p14:creationId xmlns:p14="http://schemas.microsoft.com/office/powerpoint/2010/main" val="28100649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Cognito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189769" y="4245599"/>
            <a:ext cx="9250326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000" dirty="0">
                <a:solidFill>
                  <a:schemeClr val="accent6"/>
                </a:solidFill>
              </a:rPr>
              <a:t>Managed authentication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3189769" y="3374871"/>
            <a:ext cx="7818007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Amazon Cognito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579B1-43FE-9940-83E6-9E5575CF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041" y="3459348"/>
            <a:ext cx="1529971" cy="15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181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Amazon Cognito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4327452" y="3283656"/>
            <a:ext cx="4816547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accent6"/>
                </a:solidFill>
              </a:rPr>
              <a:t>User Pools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accent6"/>
                </a:solidFill>
              </a:rPr>
              <a:t>Identity Pools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579B1-43FE-9940-83E6-9E5575CF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2763" y="3435984"/>
            <a:ext cx="1529971" cy="15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06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Amazon Cognito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481654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User Pools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579B1-43FE-9940-83E6-9E5575CF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9580" y="3906727"/>
            <a:ext cx="1529971" cy="152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9510F0-C36C-BE4A-AAEF-75497AC87046}"/>
              </a:ext>
            </a:extLst>
          </p:cNvPr>
          <p:cNvSpPr txBox="1"/>
          <p:nvPr/>
        </p:nvSpPr>
        <p:spPr>
          <a:xfrm>
            <a:off x="999460" y="3169527"/>
            <a:ext cx="9314121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User directory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Sign-up and sign in users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Access and manage user data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Provides identity tokens for signed-in users</a:t>
            </a:r>
          </a:p>
        </p:txBody>
      </p:sp>
    </p:spTree>
    <p:extLst>
      <p:ext uri="{BB962C8B-B14F-4D97-AF65-F5344CB8AC3E}">
        <p14:creationId xmlns:p14="http://schemas.microsoft.com/office/powerpoint/2010/main" val="20498426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Amazon Cognito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481654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Identity pools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79579B1-43FE-9940-83E6-9E5575CF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7738" y="3888934"/>
            <a:ext cx="1529971" cy="1529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9510F0-C36C-BE4A-AAEF-75497AC87046}"/>
              </a:ext>
            </a:extLst>
          </p:cNvPr>
          <p:cNvSpPr txBox="1"/>
          <p:nvPr/>
        </p:nvSpPr>
        <p:spPr>
          <a:xfrm>
            <a:off x="1010093" y="3725974"/>
            <a:ext cx="9314121" cy="18558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Authorize users to use AWS services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Generate temporary AWS credentials for unauthenticated users.</a:t>
            </a:r>
          </a:p>
        </p:txBody>
      </p:sp>
    </p:spTree>
    <p:extLst>
      <p:ext uri="{BB962C8B-B14F-4D97-AF65-F5344CB8AC3E}">
        <p14:creationId xmlns:p14="http://schemas.microsoft.com/office/powerpoint/2010/main" val="26457870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2891654"/>
            <a:ext cx="12583443" cy="185057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Auth - Implementing Authentication with AWS Amplify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75266-CB02-4BD5-AB23-10C58F311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Cognito + Amplify authentication options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1073887" y="3710762"/>
            <a:ext cx="7634177" cy="24191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Username + Password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OAuth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OIDC</a:t>
            </a:r>
          </a:p>
        </p:txBody>
      </p:sp>
    </p:spTree>
    <p:extLst>
      <p:ext uri="{BB962C8B-B14F-4D97-AF65-F5344CB8AC3E}">
        <p14:creationId xmlns:p14="http://schemas.microsoft.com/office/powerpoint/2010/main" val="394003572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385961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Federation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Linking and using electronic identities across several identity management systems.</a:t>
            </a:r>
          </a:p>
        </p:txBody>
      </p:sp>
    </p:spTree>
    <p:extLst>
      <p:ext uri="{BB962C8B-B14F-4D97-AF65-F5344CB8AC3E}">
        <p14:creationId xmlns:p14="http://schemas.microsoft.com/office/powerpoint/2010/main" val="3401459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323723" y="1099503"/>
            <a:ext cx="296173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Federation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A724D-CE3B-0542-9069-55C9AABF35BA}"/>
              </a:ext>
            </a:extLst>
          </p:cNvPr>
          <p:cNvSpPr txBox="1"/>
          <p:nvPr/>
        </p:nvSpPr>
        <p:spPr>
          <a:xfrm>
            <a:off x="2342182" y="4301094"/>
            <a:ext cx="5635257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000" dirty="0">
                <a:solidFill>
                  <a:schemeClr val="accent6"/>
                </a:solidFill>
              </a:rPr>
              <a:t>Unified group of users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B8EBE-4855-2D48-84B6-5D42789D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844" y="3605325"/>
            <a:ext cx="2241003" cy="2241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6AA198-7578-B24F-A053-DB33461E5DD4}"/>
              </a:ext>
            </a:extLst>
          </p:cNvPr>
          <p:cNvSpPr/>
          <p:nvPr/>
        </p:nvSpPr>
        <p:spPr bwMode="auto">
          <a:xfrm>
            <a:off x="8080172" y="3282457"/>
            <a:ext cx="2886740" cy="2886740"/>
          </a:xfrm>
          <a:prstGeom prst="rect">
            <a:avLst/>
          </a:prstGeom>
          <a:noFill/>
          <a:ln w="38100">
            <a:solidFill>
              <a:srgbClr val="00A8F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268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7413"/>
            <a:ext cx="7246531" cy="1079598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323724" y="1099503"/>
            <a:ext cx="288731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Federation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A724D-CE3B-0542-9069-55C9AABF35BA}"/>
              </a:ext>
            </a:extLst>
          </p:cNvPr>
          <p:cNvSpPr txBox="1"/>
          <p:nvPr/>
        </p:nvSpPr>
        <p:spPr>
          <a:xfrm>
            <a:off x="653334" y="3964554"/>
            <a:ext cx="3944682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accent6"/>
                </a:solidFill>
              </a:rPr>
              <a:t>Username + Password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3B8EBE-4855-2D48-84B6-5D42789D3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42" y="3964554"/>
            <a:ext cx="2241003" cy="22410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6AA198-7578-B24F-A053-DB33461E5DD4}"/>
              </a:ext>
            </a:extLst>
          </p:cNvPr>
          <p:cNvSpPr/>
          <p:nvPr/>
        </p:nvSpPr>
        <p:spPr bwMode="auto">
          <a:xfrm>
            <a:off x="6575670" y="3641686"/>
            <a:ext cx="2886740" cy="2886740"/>
          </a:xfrm>
          <a:prstGeom prst="rect">
            <a:avLst/>
          </a:prstGeom>
          <a:noFill/>
          <a:ln w="38100">
            <a:solidFill>
              <a:srgbClr val="00A8F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accent6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91EB4-EC30-9740-ADA5-CCFBBA03F0EF}"/>
              </a:ext>
            </a:extLst>
          </p:cNvPr>
          <p:cNvSpPr txBox="1"/>
          <p:nvPr/>
        </p:nvSpPr>
        <p:spPr>
          <a:xfrm>
            <a:off x="1705958" y="4515761"/>
            <a:ext cx="2966485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accent6"/>
                </a:solidFill>
              </a:rPr>
              <a:t>Facebook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B6181-DCA2-0B42-AFE2-47032E25F8A6}"/>
              </a:ext>
            </a:extLst>
          </p:cNvPr>
          <p:cNvSpPr txBox="1"/>
          <p:nvPr/>
        </p:nvSpPr>
        <p:spPr>
          <a:xfrm>
            <a:off x="2471505" y="5036973"/>
            <a:ext cx="2200938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accent6"/>
                </a:solidFill>
              </a:rPr>
              <a:t>Google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5E80A-18B3-D041-B90B-5967B0DF5C42}"/>
              </a:ext>
            </a:extLst>
          </p:cNvPr>
          <p:cNvSpPr txBox="1"/>
          <p:nvPr/>
        </p:nvSpPr>
        <p:spPr>
          <a:xfrm>
            <a:off x="2758582" y="5588180"/>
            <a:ext cx="1881964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accent6"/>
                </a:solidFill>
              </a:rPr>
              <a:t>OIDC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CB2B14-1BD4-E545-ACFE-9F0A21249CB9}"/>
              </a:ext>
            </a:extLst>
          </p:cNvPr>
          <p:cNvCxnSpPr>
            <a:cxnSpLocks/>
          </p:cNvCxnSpPr>
          <p:nvPr/>
        </p:nvCxnSpPr>
        <p:spPr>
          <a:xfrm>
            <a:off x="4885094" y="4306186"/>
            <a:ext cx="1265274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57D60F-E289-544D-B531-78D6B9243ED6}"/>
              </a:ext>
            </a:extLst>
          </p:cNvPr>
          <p:cNvCxnSpPr>
            <a:cxnSpLocks/>
          </p:cNvCxnSpPr>
          <p:nvPr/>
        </p:nvCxnSpPr>
        <p:spPr>
          <a:xfrm>
            <a:off x="4885094" y="4857393"/>
            <a:ext cx="1265274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093CF-7772-EA4E-8342-FFF81C1A978B}"/>
              </a:ext>
            </a:extLst>
          </p:cNvPr>
          <p:cNvCxnSpPr>
            <a:cxnSpLocks/>
          </p:cNvCxnSpPr>
          <p:nvPr/>
        </p:nvCxnSpPr>
        <p:spPr>
          <a:xfrm>
            <a:off x="4885094" y="5412950"/>
            <a:ext cx="1265274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272B43-85A2-1B4B-B498-A121AF5E8BF4}"/>
              </a:ext>
            </a:extLst>
          </p:cNvPr>
          <p:cNvCxnSpPr>
            <a:cxnSpLocks/>
          </p:cNvCxnSpPr>
          <p:nvPr/>
        </p:nvCxnSpPr>
        <p:spPr>
          <a:xfrm>
            <a:off x="4885094" y="5929812"/>
            <a:ext cx="1265274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8E7F27-22AD-0D42-9BCA-1AB04B1AFFA7}"/>
              </a:ext>
            </a:extLst>
          </p:cNvPr>
          <p:cNvCxnSpPr>
            <a:cxnSpLocks/>
          </p:cNvCxnSpPr>
          <p:nvPr/>
        </p:nvCxnSpPr>
        <p:spPr>
          <a:xfrm>
            <a:off x="9928471" y="5199025"/>
            <a:ext cx="1265274" cy="0"/>
          </a:xfrm>
          <a:prstGeom prst="straightConnector1">
            <a:avLst/>
          </a:prstGeom>
          <a:ln w="3810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BFBF5AB-35C8-CF4E-B3EA-EF449C0CA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7023" y="6001369"/>
            <a:ext cx="398552" cy="3985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6343720-DF2A-AF45-B97A-CB6044C8BC8F}"/>
              </a:ext>
            </a:extLst>
          </p:cNvPr>
          <p:cNvSpPr txBox="1"/>
          <p:nvPr/>
        </p:nvSpPr>
        <p:spPr>
          <a:xfrm>
            <a:off x="6525164" y="3069221"/>
            <a:ext cx="2966485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solidFill>
                  <a:schemeClr val="accent6"/>
                </a:solidFill>
              </a:rPr>
              <a:t>Cognito User Pool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F32F4D-96A1-1848-B3E4-0F8646EFA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5637" y="3715782"/>
            <a:ext cx="2966485" cy="296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692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3859619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Triggers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Configure a Lambda function to be invoked based on different authentication actions</a:t>
            </a:r>
          </a:p>
        </p:txBody>
      </p:sp>
    </p:spTree>
    <p:extLst>
      <p:ext uri="{BB962C8B-B14F-4D97-AF65-F5344CB8AC3E}">
        <p14:creationId xmlns:p14="http://schemas.microsoft.com/office/powerpoint/2010/main" val="1910482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410220" y="2512824"/>
            <a:ext cx="4470699" cy="41088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Pre sign-up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Pre authentication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Post authentication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Post confirmation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Define auth challenge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Create auth challenge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48F0C-CD45-344E-9EB4-2AAACC2F9835}"/>
              </a:ext>
            </a:extLst>
          </p:cNvPr>
          <p:cNvSpPr txBox="1"/>
          <p:nvPr/>
        </p:nvSpPr>
        <p:spPr>
          <a:xfrm>
            <a:off x="323723" y="1099503"/>
            <a:ext cx="296173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Triggers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CD40C-233C-9041-8C26-A3C1C0DE869A}"/>
              </a:ext>
            </a:extLst>
          </p:cNvPr>
          <p:cNvSpPr txBox="1"/>
          <p:nvPr/>
        </p:nvSpPr>
        <p:spPr>
          <a:xfrm>
            <a:off x="4880919" y="2512823"/>
            <a:ext cx="6116595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User migration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Verify Auth Challenge Response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Pre Token Generation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Custom message</a:t>
            </a:r>
          </a:p>
        </p:txBody>
      </p:sp>
    </p:spTree>
    <p:extLst>
      <p:ext uri="{BB962C8B-B14F-4D97-AF65-F5344CB8AC3E}">
        <p14:creationId xmlns:p14="http://schemas.microsoft.com/office/powerpoint/2010/main" val="26201130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tokens</a:t>
            </a:r>
          </a:p>
        </p:txBody>
      </p:sp>
    </p:spTree>
    <p:extLst>
      <p:ext uri="{BB962C8B-B14F-4D97-AF65-F5344CB8AC3E}">
        <p14:creationId xmlns:p14="http://schemas.microsoft.com/office/powerpoint/2010/main" val="202617456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JWT – JSON web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CEE01-A351-1D40-AC78-FBF1260CDCC5}"/>
              </a:ext>
            </a:extLst>
          </p:cNvPr>
          <p:cNvSpPr/>
          <p:nvPr/>
        </p:nvSpPr>
        <p:spPr>
          <a:xfrm>
            <a:off x="1867905" y="3560897"/>
            <a:ext cx="971041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Token that is issued by the 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Contains serialized JSON payload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6"/>
                </a:solidFill>
              </a:rPr>
              <a:t>Can be used by clients when talking to APIs</a:t>
            </a:r>
          </a:p>
        </p:txBody>
      </p:sp>
    </p:spTree>
    <p:extLst>
      <p:ext uri="{BB962C8B-B14F-4D97-AF65-F5344CB8AC3E}">
        <p14:creationId xmlns:p14="http://schemas.microsoft.com/office/powerpoint/2010/main" val="6813646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JWT – JSON web token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40119-923A-C84D-89BB-8AC9A9E71640}"/>
              </a:ext>
            </a:extLst>
          </p:cNvPr>
          <p:cNvSpPr txBox="1"/>
          <p:nvPr/>
        </p:nvSpPr>
        <p:spPr>
          <a:xfrm>
            <a:off x="1648918" y="3270381"/>
            <a:ext cx="1133256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When serialized, looks something like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349E0-510B-3245-AA7E-94C361235CA8}"/>
              </a:ext>
            </a:extLst>
          </p:cNvPr>
          <p:cNvSpPr txBox="1"/>
          <p:nvPr/>
        </p:nvSpPr>
        <p:spPr>
          <a:xfrm>
            <a:off x="4159771" y="4114800"/>
            <a:ext cx="6310858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800" dirty="0">
                <a:solidFill>
                  <a:schemeClr val="accent6"/>
                </a:solidFill>
                <a:latin typeface="+mj-lt"/>
              </a:rPr>
              <a:t>eyJhbGciOiJIUzI1NiIsInR5cCI6IkpXVCJ9.eyJzdWIiOiIxMjM0NTY3ODkwIiwibmFtZSI6IkpvaG4gRG9lIiwiaWF0IjoxNTE2MjM5MDIyfQ.XbPfbIHMI6arZ3Y922BhjWgQzWXcXNrz0ogtVhfEd2o</a:t>
            </a:r>
          </a:p>
        </p:txBody>
      </p:sp>
    </p:spTree>
    <p:extLst>
      <p:ext uri="{BB962C8B-B14F-4D97-AF65-F5344CB8AC3E}">
        <p14:creationId xmlns:p14="http://schemas.microsoft.com/office/powerpoint/2010/main" val="1098104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JWT – JSON web token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40119-923A-C84D-89BB-8AC9A9E71640}"/>
              </a:ext>
            </a:extLst>
          </p:cNvPr>
          <p:cNvSpPr txBox="1"/>
          <p:nvPr/>
        </p:nvSpPr>
        <p:spPr>
          <a:xfrm>
            <a:off x="1356609" y="3228308"/>
            <a:ext cx="1133256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When deserialized, contains JSON in 3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5AB5C-C56A-F44D-B992-9F840BB95B14}"/>
              </a:ext>
            </a:extLst>
          </p:cNvPr>
          <p:cNvSpPr txBox="1"/>
          <p:nvPr/>
        </p:nvSpPr>
        <p:spPr>
          <a:xfrm>
            <a:off x="1409075" y="4024859"/>
            <a:ext cx="9151495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Header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Payload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194817412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347413"/>
            <a:ext cx="2515043" cy="1079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1717346"/>
            <a:ext cx="13982827" cy="5076261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en-US" dirty="0"/>
              <a:t>Amplify overview</a:t>
            </a:r>
          </a:p>
          <a:p>
            <a:pPr>
              <a:spcBef>
                <a:spcPts val="4200"/>
              </a:spcBef>
            </a:pPr>
            <a:r>
              <a:rPr lang="en-US" dirty="0"/>
              <a:t>Authentication overview &amp; options</a:t>
            </a:r>
          </a:p>
          <a:p>
            <a:pPr>
              <a:spcBef>
                <a:spcPts val="4200"/>
              </a:spcBef>
            </a:pPr>
            <a:r>
              <a:rPr lang="en-US" dirty="0"/>
              <a:t>Implementing OAuth in React Native and Expo</a:t>
            </a:r>
          </a:p>
          <a:p>
            <a:pPr>
              <a:spcBef>
                <a:spcPts val="4200"/>
              </a:spcBef>
            </a:pPr>
            <a:r>
              <a:rPr lang="en-US" dirty="0"/>
              <a:t>Custom Authentication strategies &amp; routing</a:t>
            </a:r>
          </a:p>
          <a:p>
            <a:pPr>
              <a:spcBef>
                <a:spcPts val="4200"/>
              </a:spcBef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JWT – JSON web token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87AF8-D7C3-3E46-B056-107F5FD6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49" y="2046158"/>
            <a:ext cx="5678760" cy="55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032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Tokens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882501" y="3561907"/>
            <a:ext cx="7634177" cy="24191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Access token (JWT)</a:t>
            </a:r>
          </a:p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Identity token (JWT)</a:t>
            </a:r>
          </a:p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Refresh token (Not JWT)</a:t>
            </a:r>
          </a:p>
        </p:txBody>
      </p:sp>
    </p:spTree>
    <p:extLst>
      <p:ext uri="{BB962C8B-B14F-4D97-AF65-F5344CB8AC3E}">
        <p14:creationId xmlns:p14="http://schemas.microsoft.com/office/powerpoint/2010/main" val="2261126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15234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Access token (JWT)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600" dirty="0">
              <a:solidFill>
                <a:schemeClr val="accent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737829" y="3272716"/>
            <a:ext cx="12153015" cy="20220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</a:rPr>
              <a:t>The Access token is a credential that can be used by an application to access an API.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1"/>
                </a:solidFill>
              </a:rPr>
              <a:t>Does this user have rights to access this API?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A6BC-6A43-9642-A581-7E0F941F0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41" y="5240358"/>
            <a:ext cx="2511346" cy="1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929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15234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Identity token (JWT)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600" dirty="0">
              <a:solidFill>
                <a:schemeClr val="accent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552890" y="2293799"/>
            <a:ext cx="13216271" cy="25206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Contains user profile information</a:t>
            </a:r>
          </a:p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Consumed by the application and used to retrieve user information like the user's name, email, and so forth, typically used for UI display.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0C14-E468-784F-A1FE-5C435ECB8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620" y="5553153"/>
            <a:ext cx="1808945" cy="1769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A08D6-78A2-0F47-A6A4-D6A248E7D0C0}"/>
              </a:ext>
            </a:extLst>
          </p:cNvPr>
          <p:cNvSpPr txBox="1"/>
          <p:nvPr/>
        </p:nvSpPr>
        <p:spPr>
          <a:xfrm>
            <a:off x="1146747" y="4814489"/>
            <a:ext cx="1016333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1"/>
                </a:solidFill>
              </a:rPr>
              <a:t>Who is this person? What groups do they belong to?</a:t>
            </a:r>
          </a:p>
        </p:txBody>
      </p:sp>
    </p:spTree>
    <p:extLst>
      <p:ext uri="{BB962C8B-B14F-4D97-AF65-F5344CB8AC3E}">
        <p14:creationId xmlns:p14="http://schemas.microsoft.com/office/powerpoint/2010/main" val="424530646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15234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Refresh token (not JWT)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3600" dirty="0">
              <a:solidFill>
                <a:schemeClr val="accent6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1238692" y="3275700"/>
            <a:ext cx="12153015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000" dirty="0">
                <a:solidFill>
                  <a:schemeClr val="bg1"/>
                </a:solidFill>
              </a:rPr>
              <a:t>A long-lived token that is used to obtain a new Access Token.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000" dirty="0">
                <a:solidFill>
                  <a:schemeClr val="accent1"/>
                </a:solidFill>
              </a:rPr>
              <a:t>Hey, I need a new access token!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33E75-A68F-234F-BA7A-62B7D5B8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73" y="5463991"/>
            <a:ext cx="2102484" cy="11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626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Tokens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93D0A-7273-E14D-8FB2-DD706D8BF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22" y="1902098"/>
            <a:ext cx="9147956" cy="5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27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213239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Identity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C8D675A-0AA0-7340-9E65-4117CBAC611F}"/>
              </a:ext>
            </a:extLst>
          </p:cNvPr>
          <p:cNvSpPr txBox="1">
            <a:spLocks/>
          </p:cNvSpPr>
          <p:nvPr/>
        </p:nvSpPr>
        <p:spPr>
          <a:xfrm>
            <a:off x="525353" y="2335234"/>
            <a:ext cx="6858000" cy="475087"/>
          </a:xfrm>
          <a:prstGeom prst="rect">
            <a:avLst/>
          </a:prstGeom>
        </p:spPr>
        <p:txBody>
          <a:bodyPr/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="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38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231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41238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10163" marR="0" indent="0" algn="l" defTabSz="10972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Auth.currentAuthenticatedUser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467323-C755-EB49-874E-EB75E08A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3" y="3047865"/>
            <a:ext cx="10522398" cy="43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2789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– Web &amp; React Native</a:t>
            </a:r>
          </a:p>
        </p:txBody>
      </p:sp>
    </p:spTree>
    <p:extLst>
      <p:ext uri="{BB962C8B-B14F-4D97-AF65-F5344CB8AC3E}">
        <p14:creationId xmlns:p14="http://schemas.microsoft.com/office/powerpoint/2010/main" val="294400388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Cognito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OAuth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1060456" y="2678491"/>
            <a:ext cx="9476050" cy="398878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</a:rPr>
              <a:t>Facebook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</a:rPr>
              <a:t>Google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</a:rPr>
              <a:t>Apple (not yet supported by CLI)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</a:rPr>
              <a:t>Amazon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Wingdings" pitchFamily="2" charset="2"/>
              <a:buChar char="ü"/>
            </a:pPr>
            <a:r>
              <a:rPr lang="en-US" sz="4000" dirty="0">
                <a:solidFill>
                  <a:schemeClr val="bg1"/>
                </a:solidFill>
              </a:rPr>
              <a:t>OIDC</a:t>
            </a:r>
          </a:p>
        </p:txBody>
      </p:sp>
    </p:spTree>
    <p:extLst>
      <p:ext uri="{BB962C8B-B14F-4D97-AF65-F5344CB8AC3E}">
        <p14:creationId xmlns:p14="http://schemas.microsoft.com/office/powerpoint/2010/main" val="46717086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Cognito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OAuth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DC5B3-6902-A842-BD05-E3FC74A6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95" y="1963712"/>
            <a:ext cx="7571609" cy="50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357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74AD3E-067A-46B7-B90F-11E1BB4D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84F9E-23E4-4D06-8E53-B8C6106F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738664"/>
          </a:xfrm>
        </p:spPr>
        <p:txBody>
          <a:bodyPr lIns="182880" rIns="182880"/>
          <a:lstStyle/>
          <a:p>
            <a:pPr lvl="0"/>
            <a:r>
              <a:rPr lang="en-US" dirty="0"/>
              <a:t>Follow me on </a:t>
            </a:r>
            <a:r>
              <a:rPr lang="en-US" dirty="0">
                <a:solidFill>
                  <a:schemeClr val="accent6"/>
                </a:solidFill>
              </a:rPr>
              <a:t>Twitter</a:t>
            </a:r>
            <a:r>
              <a:rPr lang="en-US" dirty="0"/>
              <a:t> @</a:t>
            </a:r>
            <a:r>
              <a:rPr lang="en-US" dirty="0" err="1"/>
              <a:t>yourhandle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721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Cognito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OAuth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7BB49-9E5E-4945-9B03-4302F333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266" y="1987442"/>
            <a:ext cx="9253868" cy="48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773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Amplify Cognito</a:t>
            </a:r>
            <a:br>
              <a:rPr lang="en-US" dirty="0"/>
            </a:br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77442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Hosted UI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E80C56-1D41-7F49-9DE6-5D281140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79" y="24384"/>
            <a:ext cx="483344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0453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Amplify Cognito</a:t>
            </a:r>
            <a:br>
              <a:rPr lang="en-US" dirty="0"/>
            </a:br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759497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OAuth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D021E6-1BE3-AB49-B98A-34661DB2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95" y="262069"/>
            <a:ext cx="488061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3400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Amplify Cognito</a:t>
            </a:r>
            <a:br>
              <a:rPr lang="en-US" dirty="0"/>
            </a:br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762232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Facebook OAuth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7EE2F3-9EA0-BC49-9843-81B668DE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4" y="231648"/>
            <a:ext cx="487437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37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Amplify Cognito</a:t>
            </a:r>
            <a:br>
              <a:rPr lang="en-US" dirty="0"/>
            </a:br>
            <a:r>
              <a:rPr lang="en-US" dirty="0"/>
              <a:t>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762232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Apple OAuth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3588-D319-0347-B6BE-1D50D703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14" y="0"/>
            <a:ext cx="487437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97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Unique identifiers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967562" y="3466213"/>
            <a:ext cx="7634177" cy="16342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username</a:t>
            </a:r>
          </a:p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sub (subject)</a:t>
            </a:r>
          </a:p>
        </p:txBody>
      </p:sp>
    </p:spTree>
    <p:extLst>
      <p:ext uri="{BB962C8B-B14F-4D97-AF65-F5344CB8AC3E}">
        <p14:creationId xmlns:p14="http://schemas.microsoft.com/office/powerpoint/2010/main" val="15027811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GraphQL Transform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66C2B-4539-424B-90F4-9AE63ABA86C5}"/>
              </a:ext>
            </a:extLst>
          </p:cNvPr>
          <p:cNvSpPr txBox="1"/>
          <p:nvPr/>
        </p:nvSpPr>
        <p:spPr>
          <a:xfrm>
            <a:off x="621434" y="4114800"/>
            <a:ext cx="9664995" cy="17543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“SignInWithApple_001039.72855cb2fd2f49cca52df1”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“Facebook_1038554629817669”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“Google_1390461928120”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DA68C-AA4E-DC4A-8A01-6BFCBDEB0D56}"/>
              </a:ext>
            </a:extLst>
          </p:cNvPr>
          <p:cNvSpPr txBox="1"/>
          <p:nvPr/>
        </p:nvSpPr>
        <p:spPr>
          <a:xfrm>
            <a:off x="649925" y="3376136"/>
            <a:ext cx="230053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373510018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with React Native</a:t>
            </a:r>
          </a:p>
        </p:txBody>
      </p:sp>
    </p:spTree>
    <p:extLst>
      <p:ext uri="{BB962C8B-B14F-4D97-AF65-F5344CB8AC3E}">
        <p14:creationId xmlns:p14="http://schemas.microsoft.com/office/powerpoint/2010/main" val="262443261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OAuth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 main steps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AE9F-6E49-9C43-93E4-DEB5DFCF807B}"/>
              </a:ext>
            </a:extLst>
          </p:cNvPr>
          <p:cNvSpPr txBox="1"/>
          <p:nvPr/>
        </p:nvSpPr>
        <p:spPr>
          <a:xfrm>
            <a:off x="1150678" y="3606396"/>
            <a:ext cx="11193721" cy="152349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742950" indent="-7429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 native code to enable deep linking (iOS)</a:t>
            </a:r>
          </a:p>
          <a:p>
            <a:pPr marL="742950" indent="-7429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 redirect URLs for deep linking</a:t>
            </a:r>
          </a:p>
        </p:txBody>
      </p:sp>
    </p:spTree>
    <p:extLst>
      <p:ext uri="{BB962C8B-B14F-4D97-AF65-F5344CB8AC3E}">
        <p14:creationId xmlns:p14="http://schemas.microsoft.com/office/powerpoint/2010/main" val="18843095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OAuth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AE9F-6E49-9C43-93E4-DEB5DFCF807B}"/>
              </a:ext>
            </a:extLst>
          </p:cNvPr>
          <p:cNvSpPr txBox="1"/>
          <p:nvPr/>
        </p:nvSpPr>
        <p:spPr>
          <a:xfrm>
            <a:off x="323722" y="1702645"/>
            <a:ext cx="95772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Adding native code to enable deep linking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2690E-7540-A149-AF54-648BED644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8" y="2970550"/>
            <a:ext cx="11332564" cy="4992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108C5-F019-6449-8D0A-0DD832803AA1}"/>
              </a:ext>
            </a:extLst>
          </p:cNvPr>
          <p:cNvSpPr txBox="1"/>
          <p:nvPr/>
        </p:nvSpPr>
        <p:spPr>
          <a:xfrm>
            <a:off x="2304920" y="2970550"/>
            <a:ext cx="5976438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AppDelegate.m</a:t>
            </a:r>
            <a:endParaRPr lang="en-US" sz="3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8066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458073" y="3210938"/>
            <a:ext cx="11672407" cy="208672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Create services via the CLI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Connect &amp; interact with services via the client libraries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Update, remove, and add additional services via the CLI</a:t>
            </a:r>
          </a:p>
        </p:txBody>
      </p:sp>
    </p:spTree>
    <p:extLst>
      <p:ext uri="{BB962C8B-B14F-4D97-AF65-F5344CB8AC3E}">
        <p14:creationId xmlns:p14="http://schemas.microsoft.com/office/powerpoint/2010/main" val="377608986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OAuth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AE9F-6E49-9C43-93E4-DEB5DFCF807B}"/>
              </a:ext>
            </a:extLst>
          </p:cNvPr>
          <p:cNvSpPr txBox="1"/>
          <p:nvPr/>
        </p:nvSpPr>
        <p:spPr>
          <a:xfrm>
            <a:off x="323722" y="1672964"/>
            <a:ext cx="957728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Setting redirect </a:t>
            </a:r>
            <a:r>
              <a:rPr lang="en-US" sz="3600" dirty="0" err="1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url</a:t>
            </a:r>
            <a:endParaRPr lang="en-US" sz="3600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A7480F-FEAA-B846-82ED-9F9B1414B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679" y="1902098"/>
            <a:ext cx="6652323" cy="5755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D0A2C-9E2F-F648-941C-AD645BBC46D0}"/>
              </a:ext>
            </a:extLst>
          </p:cNvPr>
          <p:cNvSpPr txBox="1"/>
          <p:nvPr/>
        </p:nvSpPr>
        <p:spPr>
          <a:xfrm>
            <a:off x="2912406" y="4551310"/>
            <a:ext cx="193927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Info.plist</a:t>
            </a:r>
            <a:endParaRPr lang="en-US" sz="3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2430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47413"/>
            <a:ext cx="5490354" cy="1079598"/>
          </a:xfrm>
        </p:spPr>
        <p:txBody>
          <a:bodyPr/>
          <a:lstStyle/>
          <a:p>
            <a:r>
              <a:rPr lang="en-US" dirty="0"/>
              <a:t>React Native OAuth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2015704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Android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AE9F-6E49-9C43-93E4-DEB5DFCF807B}"/>
              </a:ext>
            </a:extLst>
          </p:cNvPr>
          <p:cNvSpPr txBox="1"/>
          <p:nvPr/>
        </p:nvSpPr>
        <p:spPr>
          <a:xfrm>
            <a:off x="323722" y="1702645"/>
            <a:ext cx="411025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Setting redirect </a:t>
            </a:r>
            <a:r>
              <a:rPr lang="en-US" sz="3600" dirty="0" err="1">
                <a:solidFill>
                  <a:schemeClr val="accent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url</a:t>
            </a:r>
            <a:endParaRPr lang="en-US" sz="3600" dirty="0">
              <a:solidFill>
                <a:schemeClr val="accent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3FC35-711D-D849-8B49-68D66DCB9769}"/>
              </a:ext>
            </a:extLst>
          </p:cNvPr>
          <p:cNvSpPr txBox="1"/>
          <p:nvPr/>
        </p:nvSpPr>
        <p:spPr>
          <a:xfrm>
            <a:off x="2461346" y="3167278"/>
            <a:ext cx="402686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000" dirty="0" err="1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AndroidManifest.xml</a:t>
            </a:r>
            <a:endParaRPr lang="en-US" sz="3000" dirty="0">
              <a:solidFill>
                <a:schemeClr val="bg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E0CD3-F0FE-DA4C-9890-B81AB98B1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45" y="3091320"/>
            <a:ext cx="11312110" cy="49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3206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13754459" cy="1957459"/>
          </a:xfrm>
        </p:spPr>
        <p:txBody>
          <a:bodyPr/>
          <a:lstStyle/>
          <a:p>
            <a:r>
              <a:rPr lang="en-US" dirty="0"/>
              <a:t>Authorization - GraphQL Transform</a:t>
            </a:r>
          </a:p>
        </p:txBody>
      </p:sp>
    </p:spTree>
    <p:extLst>
      <p:ext uri="{BB962C8B-B14F-4D97-AF65-F5344CB8AC3E}">
        <p14:creationId xmlns:p14="http://schemas.microsoft.com/office/powerpoint/2010/main" val="412550234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GraphQL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4E5D6-E95B-C440-87CE-4CB216A70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891" y="2187632"/>
            <a:ext cx="6754618" cy="48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795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492876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GraphQL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92E32-F124-5548-9C40-BFEDCD8BC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69" y="3634710"/>
            <a:ext cx="12077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49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GraphQL Transform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621434" y="3376136"/>
            <a:ext cx="788461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Defaults identity to username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C66C2B-4539-424B-90F4-9AE63ABA86C5}"/>
              </a:ext>
            </a:extLst>
          </p:cNvPr>
          <p:cNvSpPr txBox="1"/>
          <p:nvPr/>
        </p:nvSpPr>
        <p:spPr>
          <a:xfrm>
            <a:off x="621434" y="4114800"/>
            <a:ext cx="9664995" cy="175432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</a:t>
            </a:r>
            <a:r>
              <a:rPr lang="en-US" sz="2400" dirty="0" err="1">
                <a:solidFill>
                  <a:schemeClr val="accent1"/>
                </a:solidFill>
              </a:rPr>
              <a:t>my_cool_username</a:t>
            </a:r>
            <a:r>
              <a:rPr lang="en-US" sz="2400" dirty="0">
                <a:solidFill>
                  <a:schemeClr val="accent1"/>
                </a:solidFill>
              </a:rPr>
              <a:t>”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“Facebook_1038554629817669”</a:t>
            </a: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1"/>
                </a:solidFill>
              </a:rPr>
              <a:t>“Google_1390461928120”</a:t>
            </a:r>
          </a:p>
        </p:txBody>
      </p:sp>
    </p:spTree>
    <p:extLst>
      <p:ext uri="{BB962C8B-B14F-4D97-AF65-F5344CB8AC3E}">
        <p14:creationId xmlns:p14="http://schemas.microsoft.com/office/powerpoint/2010/main" val="204099270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347413"/>
            <a:ext cx="4248150" cy="1079598"/>
          </a:xfrm>
        </p:spPr>
        <p:txBody>
          <a:bodyPr/>
          <a:lstStyle/>
          <a:p>
            <a:r>
              <a:rPr lang="en-US" dirty="0"/>
              <a:t>Amplify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486496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GraphQL Transform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846342" y="3834108"/>
            <a:ext cx="454436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Defaults identity to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sz="3200" dirty="0">
                <a:solidFill>
                  <a:schemeClr val="bg1"/>
                </a:solidFill>
              </a:rPr>
              <a:t>, override with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identityClaim</a:t>
            </a:r>
            <a:endParaRPr lang="en-US" sz="24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429BA-0972-C248-A11C-C53E21E2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090" y="2466754"/>
            <a:ext cx="8823587" cy="44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6407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05481439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999461" y="3189766"/>
            <a:ext cx="5252484" cy="32039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Form state</a:t>
            </a:r>
          </a:p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Form input state</a:t>
            </a:r>
          </a:p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User state</a:t>
            </a:r>
          </a:p>
          <a:p>
            <a:pPr marL="742950" indent="-7429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Routing state</a:t>
            </a:r>
          </a:p>
        </p:txBody>
      </p:sp>
    </p:spTree>
    <p:extLst>
      <p:ext uri="{BB962C8B-B14F-4D97-AF65-F5344CB8AC3E}">
        <p14:creationId xmlns:p14="http://schemas.microsoft.com/office/powerpoint/2010/main" val="19636975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Routing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CF48C-6C77-1240-BF93-223BC287572D}"/>
              </a:ext>
            </a:extLst>
          </p:cNvPr>
          <p:cNvSpPr txBox="1"/>
          <p:nvPr/>
        </p:nvSpPr>
        <p:spPr>
          <a:xfrm>
            <a:off x="4688958" y="3862626"/>
            <a:ext cx="525248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bg1"/>
                </a:solidFill>
              </a:rPr>
              <a:t>Protected routes</a:t>
            </a:r>
          </a:p>
        </p:txBody>
      </p:sp>
    </p:spTree>
    <p:extLst>
      <p:ext uri="{BB962C8B-B14F-4D97-AF65-F5344CB8AC3E}">
        <p14:creationId xmlns:p14="http://schemas.microsoft.com/office/powerpoint/2010/main" val="26815701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Auth -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BD69F-2F2D-0E42-AC43-32F9429A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7" y="1991368"/>
            <a:ext cx="9013505" cy="49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945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React Native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5BAA0-091B-404B-ADB9-23BC65B3017C}"/>
              </a:ext>
            </a:extLst>
          </p:cNvPr>
          <p:cNvSpPr txBox="1"/>
          <p:nvPr/>
        </p:nvSpPr>
        <p:spPr>
          <a:xfrm>
            <a:off x="890192" y="4125433"/>
            <a:ext cx="4330395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Protected Routes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12B33-2FAF-8646-9FDA-E1AA9E32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987" y="1007170"/>
            <a:ext cx="8615035" cy="722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8857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70" y="354797"/>
            <a:ext cx="3620530" cy="47310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123570" y="695216"/>
            <a:ext cx="380595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(React)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EBA3B-9F73-AD4D-AA8F-FBE7FE2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40" y="-344111"/>
            <a:ext cx="11967074" cy="86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795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1079598"/>
          </a:xfrm>
        </p:spPr>
        <p:txBody>
          <a:bodyPr/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0" y="667265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(React)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68A23-CF4F-4D40-8AE2-85B485A9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51" y="-329097"/>
            <a:ext cx="8713245" cy="84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6372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1079598"/>
          </a:xfrm>
        </p:spPr>
        <p:txBody>
          <a:bodyPr/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49428" y="646768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(React)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58373-A7A6-0B42-A422-591F45BDB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222" y="770117"/>
            <a:ext cx="10913633" cy="64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7692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0C33C5-7B48-6348-A145-817F7FB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62786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31F9-F8BA-0246-89EE-E331EBD98FF6}"/>
              </a:ext>
            </a:extLst>
          </p:cNvPr>
          <p:cNvSpPr txBox="1"/>
          <p:nvPr/>
        </p:nvSpPr>
        <p:spPr>
          <a:xfrm>
            <a:off x="37071" y="370700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(Vue)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EF8444-4508-2940-9980-C4D6B64A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70" y="1277756"/>
            <a:ext cx="13578779" cy="53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7837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0C33C5-7B48-6348-A145-817F7FB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627864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31F9-F8BA-0246-89EE-E331EBD98FF6}"/>
              </a:ext>
            </a:extLst>
          </p:cNvPr>
          <p:cNvSpPr txBox="1"/>
          <p:nvPr/>
        </p:nvSpPr>
        <p:spPr>
          <a:xfrm>
            <a:off x="3076676" y="24714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(Vue)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5682F-5C5D-004B-8DA4-69385BC88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57" y="-24714"/>
            <a:ext cx="1281888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9811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0C33C5-7B48-6348-A145-817F7FB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1079598"/>
          </a:xfrm>
        </p:spPr>
        <p:txBody>
          <a:bodyPr/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31F9-F8BA-0246-89EE-E331EBD98FF6}"/>
              </a:ext>
            </a:extLst>
          </p:cNvPr>
          <p:cNvSpPr txBox="1"/>
          <p:nvPr/>
        </p:nvSpPr>
        <p:spPr>
          <a:xfrm>
            <a:off x="37080" y="649699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(Angular)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956DC-56F9-434A-8622-EF344ED29ACF}"/>
              </a:ext>
            </a:extLst>
          </p:cNvPr>
          <p:cNvSpPr txBox="1"/>
          <p:nvPr/>
        </p:nvSpPr>
        <p:spPr>
          <a:xfrm>
            <a:off x="2199737" y="2648310"/>
            <a:ext cx="3165894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bg1"/>
                </a:solidFill>
              </a:rPr>
              <a:t>Route Guards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405B5-F262-B542-91E3-52D3E4C38915}"/>
              </a:ext>
            </a:extLst>
          </p:cNvPr>
          <p:cNvSpPr txBox="1"/>
          <p:nvPr/>
        </p:nvSpPr>
        <p:spPr>
          <a:xfrm>
            <a:off x="2199736" y="3292083"/>
            <a:ext cx="6573329" cy="275767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CanActivate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CanActivateChild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CanDeactivate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CanLoad</a:t>
            </a:r>
            <a:endParaRPr lang="en-US" sz="3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Resolve</a:t>
            </a:r>
          </a:p>
        </p:txBody>
      </p:sp>
    </p:spTree>
    <p:extLst>
      <p:ext uri="{BB962C8B-B14F-4D97-AF65-F5344CB8AC3E}">
        <p14:creationId xmlns:p14="http://schemas.microsoft.com/office/powerpoint/2010/main" val="47369670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0C33C5-7B48-6348-A145-817F7FB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1079598"/>
          </a:xfrm>
        </p:spPr>
        <p:txBody>
          <a:bodyPr/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31F9-F8BA-0246-89EE-E331EBD98FF6}"/>
              </a:ext>
            </a:extLst>
          </p:cNvPr>
          <p:cNvSpPr txBox="1"/>
          <p:nvPr/>
        </p:nvSpPr>
        <p:spPr>
          <a:xfrm>
            <a:off x="37071" y="599753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(Angular)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E715C-D5AF-6E42-AB63-E80309CF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7" y="913685"/>
            <a:ext cx="9681846" cy="64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9508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0C33C5-7B48-6348-A145-817F7FB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3982827" cy="1079598"/>
          </a:xfrm>
        </p:spPr>
        <p:txBody>
          <a:bodyPr/>
          <a:lstStyle/>
          <a:p>
            <a:r>
              <a:rPr lang="en-US" sz="2400" dirty="0"/>
              <a:t>Custom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031F9-F8BA-0246-89EE-E331EBD98FF6}"/>
              </a:ext>
            </a:extLst>
          </p:cNvPr>
          <p:cNvSpPr txBox="1"/>
          <p:nvPr/>
        </p:nvSpPr>
        <p:spPr>
          <a:xfrm>
            <a:off x="24714" y="627864"/>
            <a:ext cx="749120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4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Solutions – Web (Angular)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2B787-F506-2540-88E1-2D9A1685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49" y="627864"/>
            <a:ext cx="11166501" cy="70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6949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7491207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Amplify Auth Starters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E3B50-462B-B24F-9BF7-9B6DEB23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187217"/>
            <a:ext cx="129413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70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Auth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2AE48-830B-934E-8E17-DFF1B867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065" y="2182400"/>
            <a:ext cx="9132269" cy="47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816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1197234"/>
          </a:xfrm>
        </p:spPr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>
                <a:solidFill>
                  <a:srgbClr val="00B0F0"/>
                </a:solidFill>
              </a:rPr>
              <a:t>@handle</a:t>
            </a:r>
          </a:p>
        </p:txBody>
      </p:sp>
    </p:spTree>
    <p:extLst>
      <p:ext uri="{BB962C8B-B14F-4D97-AF65-F5344CB8AC3E}">
        <p14:creationId xmlns:p14="http://schemas.microsoft.com/office/powerpoint/2010/main" val="40496889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Auth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DD13C-9127-204A-952A-6353CFE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1" y="1841466"/>
            <a:ext cx="13336438" cy="50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74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Amplify Framework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 err="1">
                <a:solidFill>
                  <a:schemeClr val="accent6"/>
                </a:solidFill>
              </a:rPr>
              <a:t>withAuthenticator</a:t>
            </a:r>
            <a:r>
              <a:rPr lang="en-US" sz="3200" dirty="0">
                <a:solidFill>
                  <a:schemeClr val="accent6"/>
                </a:solidFill>
              </a:rPr>
              <a:t> - Usage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0F2B3-2794-034D-A464-C3BC3ED2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61" y="1841466"/>
            <a:ext cx="8653478" cy="53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00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4848</TotalTime>
  <Words>2178</Words>
  <Application>Microsoft Macintosh PowerPoint</Application>
  <PresentationFormat>Custom</PresentationFormat>
  <Paragraphs>488</Paragraphs>
  <Slides>71</Slides>
  <Notes>70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Calibri</vt:lpstr>
      <vt:lpstr>Arial Black</vt:lpstr>
      <vt:lpstr>Arial</vt:lpstr>
      <vt:lpstr>Wingdings</vt:lpstr>
      <vt:lpstr>Amazon Ember Medium</vt:lpstr>
      <vt:lpstr>Amazon Ember</vt:lpstr>
      <vt:lpstr>Courier New</vt:lpstr>
      <vt:lpstr>Consolas</vt:lpstr>
      <vt:lpstr>Amazon Ember Light</vt:lpstr>
      <vt:lpstr>Amazon Ember Heavy</vt:lpstr>
      <vt:lpstr>Lucida Console</vt:lpstr>
      <vt:lpstr>4-05853_REINVENT_Template_Dark</vt:lpstr>
      <vt:lpstr>1_Office Theme</vt:lpstr>
      <vt:lpstr>PowerPoint Presentation</vt:lpstr>
      <vt:lpstr>Auth - Implementing Authentication with AWS Amplify</vt:lpstr>
      <vt:lpstr>Agenda</vt:lpstr>
      <vt:lpstr>Let’s talk</vt:lpstr>
      <vt:lpstr>AWS Amplify Workflow</vt:lpstr>
      <vt:lpstr>AWS Amplify Client</vt:lpstr>
      <vt:lpstr>AWS Amplify Client</vt:lpstr>
      <vt:lpstr>AWS Amplify Client</vt:lpstr>
      <vt:lpstr>AWS Amplify Framework Components</vt:lpstr>
      <vt:lpstr>AWS Amplify Framework Components</vt:lpstr>
      <vt:lpstr>AWS Amplify Framework Components</vt:lpstr>
      <vt:lpstr>Authentication Overview &amp; Options</vt:lpstr>
      <vt:lpstr>Authentication Overview</vt:lpstr>
      <vt:lpstr>Authentication Overview</vt:lpstr>
      <vt:lpstr>Authentication Overview</vt:lpstr>
      <vt:lpstr>Cognito Overview</vt:lpstr>
      <vt:lpstr>Amazon Cognito</vt:lpstr>
      <vt:lpstr>Amazon Cognito</vt:lpstr>
      <vt:lpstr>Amazon Cognito</vt:lpstr>
      <vt:lpstr>Amplify CLI</vt:lpstr>
      <vt:lpstr>Authentication Overview</vt:lpstr>
      <vt:lpstr>Authentication Overview</vt:lpstr>
      <vt:lpstr>Authentication Overview</vt:lpstr>
      <vt:lpstr>Authentication Overview</vt:lpstr>
      <vt:lpstr>Authentication Overview</vt:lpstr>
      <vt:lpstr>Authentication tokens</vt:lpstr>
      <vt:lpstr>Authentication</vt:lpstr>
      <vt:lpstr>Authentication</vt:lpstr>
      <vt:lpstr>Authentication</vt:lpstr>
      <vt:lpstr>Authentication</vt:lpstr>
      <vt:lpstr>Authentication</vt:lpstr>
      <vt:lpstr>Amplify CLI</vt:lpstr>
      <vt:lpstr>Amplify CLI</vt:lpstr>
      <vt:lpstr>Amplify CLI</vt:lpstr>
      <vt:lpstr>Authentication</vt:lpstr>
      <vt:lpstr>Amplify authentication</vt:lpstr>
      <vt:lpstr>OAuth – Web &amp; React Native</vt:lpstr>
      <vt:lpstr>Amplify Cognito authentication</vt:lpstr>
      <vt:lpstr>Amplify Cognito authentication</vt:lpstr>
      <vt:lpstr>Amplify Cognito authentication</vt:lpstr>
      <vt:lpstr>Amplify Cognito authentication</vt:lpstr>
      <vt:lpstr>Amplify Cognito authentication</vt:lpstr>
      <vt:lpstr>Amplify Cognito authentication</vt:lpstr>
      <vt:lpstr>Amplify Cognito authentication</vt:lpstr>
      <vt:lpstr>Amplify authentication</vt:lpstr>
      <vt:lpstr>Amplify CLI</vt:lpstr>
      <vt:lpstr>OAuth with React Native</vt:lpstr>
      <vt:lpstr>React Native OAuth</vt:lpstr>
      <vt:lpstr>React Native OAuth</vt:lpstr>
      <vt:lpstr>React Native OAuth</vt:lpstr>
      <vt:lpstr>React Native OAuth</vt:lpstr>
      <vt:lpstr>Authorization - GraphQL Transform</vt:lpstr>
      <vt:lpstr>Amplify CLI</vt:lpstr>
      <vt:lpstr>Amplify CLI</vt:lpstr>
      <vt:lpstr>Amplify CLI</vt:lpstr>
      <vt:lpstr>Amplify CLI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Custom Authentication</vt:lpstr>
      <vt:lpstr>Demo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Microsoft Office User</cp:lastModifiedBy>
  <cp:revision>77</cp:revision>
  <cp:lastPrinted>2019-06-18T21:36:09Z</cp:lastPrinted>
  <dcterms:created xsi:type="dcterms:W3CDTF">2019-07-31T13:39:46Z</dcterms:created>
  <dcterms:modified xsi:type="dcterms:W3CDTF">2020-03-25T23:15:27Z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